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B5ACEC-8847-4806-BB9F-E358C56AD2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246792-310E-4FD8-A20C-731E30713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70287-A47F-44F7-A521-131324EE3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5CFE5-A701-443D-9A18-17F4ADB0C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38A7BE-FC17-4048-A806-03908FBFE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81F9C-E1BD-4AE9-8D8B-6BEEEDA01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003E-F008-40CF-B618-BD8F45E6E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668AC-94CC-4E32-AFA9-486E6BE7D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BBCD-E687-4C98-953D-0EB5A3ECE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0C15-D4C5-40B1-87DE-4C26E341F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6C0E3-2930-41EE-9A0C-FE2D18C62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33C21-C4B5-4348-9E58-8B3EF680D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3F760-3521-4189-A7D4-C8844766B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42D5D-C9E9-4247-A97D-811879822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A37C4-B8BF-4A09-A609-E5D7E936D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BF02C-B07F-4E01-80D4-9FD963132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3630D-8B69-471A-A00B-94FFE3C46E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9244D-3352-4776-BEEC-9BBF7BD7B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8F800-4F2C-413D-A91E-4AC0C9E6A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F11E0-C898-423B-B776-5027E3764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0794-1D04-415B-90C7-2C671A31E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3117-FF92-4BE6-9019-BF26356D5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89CF6-7415-477F-84A7-AB1308E1F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11CEEE-EBB0-4DD7-BFFD-B4CB7ED604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121EBF-1B5E-46BB-8702-2B3F331B6E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Records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Office Management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have color coding to represent sex of patient.</a:t>
            </a:r>
          </a:p>
          <a:p>
            <a:r>
              <a:rPr lang="en-US" dirty="0" smtClean="0"/>
              <a:t>Can have numbers on outside representing year which patient was last seen in order to purge records more readily.</a:t>
            </a:r>
          </a:p>
          <a:p>
            <a:r>
              <a:rPr lang="en-US" dirty="0" smtClean="0"/>
              <a:t>Can have cautions written on in colors or highlighted on the actual chart.</a:t>
            </a:r>
            <a:endParaRPr lang="en-US" dirty="0"/>
          </a:p>
        </p:txBody>
      </p:sp>
      <p:pic>
        <p:nvPicPr>
          <p:cNvPr id="4" name="Picture 3" descr="M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33800"/>
            <a:ext cx="2667000" cy="2667000"/>
          </a:xfrm>
          <a:prstGeom prst="rect">
            <a:avLst/>
          </a:prstGeom>
        </p:spPr>
      </p:pic>
      <p:pic>
        <p:nvPicPr>
          <p:cNvPr id="5" name="Picture 4" descr="M_37293_TH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10000"/>
            <a:ext cx="2362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included in a medical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Client/Patient Information sheet.</a:t>
            </a:r>
          </a:p>
          <a:p>
            <a:r>
              <a:rPr lang="en-US" dirty="0" smtClean="0"/>
              <a:t>Previous Medical History.</a:t>
            </a:r>
          </a:p>
          <a:p>
            <a:r>
              <a:rPr lang="en-US" dirty="0" smtClean="0"/>
              <a:t>Vaccination History.</a:t>
            </a:r>
          </a:p>
          <a:p>
            <a:r>
              <a:rPr lang="en-US" dirty="0" smtClean="0"/>
              <a:t>The Primary Complaint.</a:t>
            </a:r>
          </a:p>
          <a:p>
            <a:r>
              <a:rPr lang="en-US" dirty="0" smtClean="0"/>
              <a:t>Physical Examination.</a:t>
            </a:r>
          </a:p>
          <a:p>
            <a:r>
              <a:rPr lang="en-US" dirty="0" smtClean="0"/>
              <a:t>Diagnosis and/or Possible Diagnosis.</a:t>
            </a:r>
          </a:p>
          <a:p>
            <a:r>
              <a:rPr lang="en-US" dirty="0" smtClean="0"/>
              <a:t>Laboratory Reports.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Prognosis.</a:t>
            </a:r>
          </a:p>
          <a:p>
            <a:r>
              <a:rPr lang="en-US" dirty="0" smtClean="0"/>
              <a:t>Surgical Reports</a:t>
            </a:r>
          </a:p>
          <a:p>
            <a:r>
              <a:rPr lang="en-US" dirty="0" smtClean="0"/>
              <a:t>Estimates and Consent Forms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4344987" cy="4525963"/>
          </a:xfrm>
        </p:spPr>
        <p:txBody>
          <a:bodyPr/>
          <a:lstStyle/>
          <a:p>
            <a:r>
              <a:rPr lang="en-US" dirty="0" smtClean="0"/>
              <a:t>All information the owner has presented must be summarized in the medical record.</a:t>
            </a:r>
          </a:p>
          <a:p>
            <a:r>
              <a:rPr lang="en-US" dirty="0" smtClean="0"/>
              <a:t>Very important component of not only a visit but medical records as a whole.</a:t>
            </a:r>
            <a:endParaRPr lang="en-US" dirty="0"/>
          </a:p>
        </p:txBody>
      </p:sp>
      <p:pic>
        <p:nvPicPr>
          <p:cNvPr id="4" name="Picture 3" descr="form_histo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52600"/>
            <a:ext cx="33337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Oriented Medical Record (POMR)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95400"/>
            <a:ext cx="8226425" cy="4830763"/>
          </a:xfrm>
        </p:spPr>
        <p:txBody>
          <a:bodyPr/>
          <a:lstStyle/>
          <a:p>
            <a:r>
              <a:rPr lang="en-US" dirty="0" smtClean="0"/>
              <a:t>Most commonly in veterinary medical records follow SOAP format.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=Subjective</a:t>
            </a:r>
          </a:p>
          <a:p>
            <a:pPr lvl="2"/>
            <a:r>
              <a:rPr lang="en-US" dirty="0" smtClean="0"/>
              <a:t>Reason for office visit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=Objective</a:t>
            </a:r>
          </a:p>
          <a:p>
            <a:pPr lvl="2"/>
            <a:r>
              <a:rPr lang="en-US" dirty="0" smtClean="0"/>
              <a:t>Information gathered directly from the patient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=Assessment</a:t>
            </a:r>
          </a:p>
          <a:p>
            <a:pPr lvl="2"/>
            <a:r>
              <a:rPr lang="en-US" dirty="0" smtClean="0"/>
              <a:t>Any conclusions reached from the subjective and objective sections and includes a definitive diagnosis (rule ins (R/I) or rule outs (R/O))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=Plan</a:t>
            </a:r>
          </a:p>
          <a:p>
            <a:pPr lvl="2"/>
            <a:r>
              <a:rPr lang="en-US" dirty="0" smtClean="0"/>
              <a:t>Developed in according to assessment includes treatment, surgery, medication, etc.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Accurately Recording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 names, strengths, and route must be accurately written in the medical records.</a:t>
            </a:r>
          </a:p>
          <a:p>
            <a:endParaRPr lang="en-US" dirty="0"/>
          </a:p>
          <a:p>
            <a:pPr lvl="1"/>
            <a:r>
              <a:rPr lang="en-US" dirty="0" smtClean="0"/>
              <a:t>Example:  0.2 ml </a:t>
            </a:r>
            <a:r>
              <a:rPr lang="en-US" dirty="0" err="1" smtClean="0"/>
              <a:t>cefazolin</a:t>
            </a:r>
            <a:r>
              <a:rPr lang="en-US" dirty="0" smtClean="0"/>
              <a:t> IV (is this right or wrong?)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 Health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95400"/>
            <a:ext cx="8226425" cy="4830763"/>
          </a:xfrm>
        </p:spPr>
        <p:txBody>
          <a:bodyPr/>
          <a:lstStyle/>
          <a:p>
            <a:r>
              <a:rPr lang="en-US" dirty="0" smtClean="0"/>
              <a:t>Large animal veterinarians cannot have individual records each food animal that they examine.</a:t>
            </a:r>
          </a:p>
          <a:p>
            <a:r>
              <a:rPr lang="en-US" dirty="0" smtClean="0"/>
              <a:t>So record information for an entire herd, including medications and vaccinations on one record.</a:t>
            </a:r>
          </a:p>
          <a:p>
            <a:pPr lvl="1"/>
            <a:r>
              <a:rPr lang="en-US" dirty="0" smtClean="0"/>
              <a:t>Individual records may be kept if surgical procedures or special treatments are completed on one animal.</a:t>
            </a:r>
            <a:endParaRPr lang="en-US" dirty="0"/>
          </a:p>
        </p:txBody>
      </p:sp>
      <p:pic>
        <p:nvPicPr>
          <p:cNvPr id="4" name="Picture 3" descr="Cattle_he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38575"/>
            <a:ext cx="480060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Purging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4040187" cy="4525963"/>
          </a:xfrm>
        </p:spPr>
        <p:txBody>
          <a:bodyPr/>
          <a:lstStyle/>
          <a:p>
            <a:r>
              <a:rPr lang="en-US" dirty="0" smtClean="0"/>
              <a:t>Length of time a practice must keep an inactive medical record varies state to state.</a:t>
            </a:r>
          </a:p>
          <a:p>
            <a:r>
              <a:rPr lang="en-US" dirty="0" smtClean="0"/>
              <a:t>Most require it to be kept for 3 years but should keep records on file from 3-7 years.</a:t>
            </a:r>
          </a:p>
          <a:p>
            <a:r>
              <a:rPr lang="en-US" dirty="0" smtClean="0"/>
              <a:t>May have to arrange long term storage off site. </a:t>
            </a:r>
          </a:p>
          <a:p>
            <a:r>
              <a:rPr lang="en-US" dirty="0" smtClean="0"/>
              <a:t>Purged records should be shredded. </a:t>
            </a:r>
          </a:p>
          <a:p>
            <a:endParaRPr lang="en-US" dirty="0"/>
          </a:p>
        </p:txBody>
      </p:sp>
      <p:pic>
        <p:nvPicPr>
          <p:cNvPr id="4" name="Picture 3" descr="191563_blog_medical%20Reco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2672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Discharge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important!</a:t>
            </a:r>
          </a:p>
          <a:p>
            <a:r>
              <a:rPr lang="en-US" dirty="0" smtClean="0"/>
              <a:t>Should maybe have owner initial at bottom to confirm receipt of information.</a:t>
            </a:r>
          </a:p>
          <a:p>
            <a:r>
              <a:rPr lang="en-US" dirty="0" smtClean="0"/>
              <a:t>Different types of information may be required for various patient discharges.</a:t>
            </a:r>
            <a:endParaRPr lang="en-US" dirty="0"/>
          </a:p>
        </p:txBody>
      </p:sp>
      <p:pic>
        <p:nvPicPr>
          <p:cNvPr id="4" name="Picture 3" descr="web_Dental-Discharge-For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766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paperless, then radiographs can be stored electronically.</a:t>
            </a:r>
          </a:p>
          <a:p>
            <a:r>
              <a:rPr lang="en-US" dirty="0" smtClean="0"/>
              <a:t>Are property of the veterinary practice so log whenever radiographs are leaving the clinic.</a:t>
            </a:r>
          </a:p>
          <a:p>
            <a:endParaRPr lang="en-US" dirty="0"/>
          </a:p>
        </p:txBody>
      </p:sp>
      <p:pic>
        <p:nvPicPr>
          <p:cNvPr id="4" name="Picture 3" descr="digital_radiolo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41275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Medical Record- </a:t>
            </a:r>
            <a:r>
              <a:rPr lang="en-US" dirty="0" smtClean="0"/>
              <a:t>a permanent written account of the professional interaction and services rendered in a valid patient-client relationship.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Some of most important documents in veterinary medicine.</a:t>
            </a:r>
          </a:p>
          <a:p>
            <a:r>
              <a:rPr lang="en-US" dirty="0" smtClean="0"/>
              <a:t>Medical record management is one of most important tasks.</a:t>
            </a:r>
          </a:p>
          <a:p>
            <a:r>
              <a:rPr lang="en-US" dirty="0" smtClean="0"/>
              <a:t>Purpose is to proved an accurate history for the vet health team and the owner.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Medical Records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be paper or computerized (paperless).</a:t>
            </a:r>
          </a:p>
          <a:p>
            <a:pPr lvl="1"/>
            <a:r>
              <a:rPr lang="en-US" dirty="0" smtClean="0"/>
              <a:t>Pros and cons to each system.</a:t>
            </a:r>
          </a:p>
          <a:p>
            <a:pPr lvl="2"/>
            <a:r>
              <a:rPr lang="en-US" dirty="0" smtClean="0"/>
              <a:t>Inactive records must be kept for a certain length of time.</a:t>
            </a:r>
          </a:p>
          <a:p>
            <a:pPr lvl="2"/>
            <a:r>
              <a:rPr lang="en-US" dirty="0" smtClean="0"/>
              <a:t>Copy of any written communication with owner must be in the medical record (may be evidence).</a:t>
            </a:r>
          </a:p>
          <a:p>
            <a:pPr lvl="2"/>
            <a:r>
              <a:rPr lang="en-US" dirty="0" smtClean="0"/>
              <a:t>Should be checked regularly for completeness.</a:t>
            </a:r>
          </a:p>
          <a:p>
            <a:pPr lvl="3"/>
            <a:r>
              <a:rPr lang="en-US" dirty="0" smtClean="0"/>
              <a:t>The more information that is available the better.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Legibility of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Records must be legible and able to be read by anyone.</a:t>
            </a:r>
          </a:p>
          <a:p>
            <a:r>
              <a:rPr lang="en-US" dirty="0" smtClean="0"/>
              <a:t>If legibility is a problem, then labels or stamps may be suggested for routine procedures.</a:t>
            </a:r>
          </a:p>
          <a:p>
            <a:r>
              <a:rPr lang="en-US" dirty="0" smtClean="0"/>
              <a:t>Correction fluid cannot be used on medical record, release, or authorization form at any time.</a:t>
            </a:r>
          </a:p>
          <a:p>
            <a:r>
              <a:rPr lang="en-US" dirty="0" smtClean="0"/>
              <a:t>If mistake is made, make one line strike through and initial.</a:t>
            </a:r>
            <a:endParaRPr lang="en-US" dirty="0"/>
          </a:p>
        </p:txBody>
      </p:sp>
      <p:pic>
        <p:nvPicPr>
          <p:cNvPr id="4" name="Picture 3" descr="femara2-15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114800"/>
            <a:ext cx="2514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Filing by owner’s last name.</a:t>
            </a:r>
          </a:p>
          <a:p>
            <a:r>
              <a:rPr lang="en-US" dirty="0" smtClean="0"/>
              <a:t>Filing by client number.</a:t>
            </a:r>
          </a:p>
          <a:p>
            <a:r>
              <a:rPr lang="en-US" dirty="0" smtClean="0"/>
              <a:t>Color code system.</a:t>
            </a:r>
            <a:endParaRPr lang="en-US" dirty="0"/>
          </a:p>
        </p:txBody>
      </p:sp>
      <p:pic>
        <p:nvPicPr>
          <p:cNvPr id="4" name="Picture 3" descr="medical-records-251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090988" cy="48896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4649787" cy="4525963"/>
          </a:xfrm>
        </p:spPr>
        <p:txBody>
          <a:bodyPr/>
          <a:lstStyle/>
          <a:p>
            <a:r>
              <a:rPr lang="en-US" dirty="0" smtClean="0"/>
              <a:t>Full Paper Records</a:t>
            </a:r>
          </a:p>
          <a:p>
            <a:pPr lvl="1"/>
            <a:r>
              <a:rPr lang="en-US" dirty="0" smtClean="0"/>
              <a:t>8.5 x 11 inch paper and fastened into a file folder with a 2 hole fastener.</a:t>
            </a:r>
          </a:p>
          <a:p>
            <a:r>
              <a:rPr lang="en-US" dirty="0" smtClean="0"/>
              <a:t>Index Card Records</a:t>
            </a:r>
          </a:p>
          <a:p>
            <a:pPr lvl="1"/>
            <a:r>
              <a:rPr lang="en-US" dirty="0" smtClean="0"/>
              <a:t>5 x 8 inch index cards</a:t>
            </a:r>
          </a:p>
          <a:p>
            <a:pPr lvl="1"/>
            <a:r>
              <a:rPr lang="en-US" dirty="0" smtClean="0"/>
              <a:t>Seem to be that team members write less on these records. May be considered incomplete or illegible.</a:t>
            </a:r>
          </a:p>
          <a:p>
            <a:pPr lvl="1"/>
            <a:endParaRPr lang="en-US" dirty="0"/>
          </a:p>
        </p:txBody>
      </p:sp>
      <p:pic>
        <p:nvPicPr>
          <p:cNvPr id="4" name="Picture 3" descr="o_P2856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3048000" cy="2914650"/>
          </a:xfrm>
          <a:prstGeom prst="rect">
            <a:avLst/>
          </a:prstGeom>
        </p:spPr>
      </p:pic>
      <p:pic>
        <p:nvPicPr>
          <p:cNvPr id="5" name="Picture 4" descr="index-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363297"/>
            <a:ext cx="3886200" cy="28089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Computerized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1"/>
            <a:ext cx="8535987" cy="3276600"/>
          </a:xfrm>
        </p:spPr>
        <p:txBody>
          <a:bodyPr/>
          <a:lstStyle/>
          <a:p>
            <a:r>
              <a:rPr lang="en-US" dirty="0" smtClean="0"/>
              <a:t>Filed in the computer by both client number and last name.</a:t>
            </a:r>
          </a:p>
          <a:p>
            <a:r>
              <a:rPr lang="en-US" dirty="0" smtClean="0"/>
              <a:t>Can be accessed by any computer and has all records linked to the main patient file.</a:t>
            </a:r>
          </a:p>
          <a:p>
            <a:r>
              <a:rPr lang="en-US" dirty="0" smtClean="0"/>
              <a:t>Must be secure, with access limited to authorized individuals only.</a:t>
            </a:r>
          </a:p>
          <a:p>
            <a:r>
              <a:rPr lang="en-US" dirty="0" smtClean="0"/>
              <a:t>Must be backed up daily and monthly, preferably off-site.</a:t>
            </a:r>
          </a:p>
          <a:p>
            <a:r>
              <a:rPr lang="en-US" dirty="0" smtClean="0"/>
              <a:t>Need back ups if computer become unavailable.</a:t>
            </a:r>
            <a:endParaRPr lang="en-US" dirty="0"/>
          </a:p>
        </p:txBody>
      </p:sp>
      <p:pic>
        <p:nvPicPr>
          <p:cNvPr id="4" name="Picture 3" descr="electronic-medical-reco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648200"/>
            <a:ext cx="37338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Records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5640387" cy="4525963"/>
          </a:xfrm>
        </p:spPr>
        <p:txBody>
          <a:bodyPr/>
          <a:lstStyle/>
          <a:p>
            <a:r>
              <a:rPr lang="en-US" dirty="0" smtClean="0"/>
              <a:t>Are confidential and can only be released when the owner has given permission to do so.</a:t>
            </a:r>
          </a:p>
          <a:p>
            <a:r>
              <a:rPr lang="en-US" dirty="0" smtClean="0"/>
              <a:t>Clients must sign a records release form which must be kept in the record (includes release to another veterinary clinic, boarding, grooming, or new owner).</a:t>
            </a:r>
          </a:p>
          <a:p>
            <a:r>
              <a:rPr lang="en-US" dirty="0" smtClean="0"/>
              <a:t>Clients may request a copy of their medical records at any time. </a:t>
            </a:r>
            <a:endParaRPr lang="en-US" dirty="0"/>
          </a:p>
        </p:txBody>
      </p:sp>
      <p:pic>
        <p:nvPicPr>
          <p:cNvPr id="4" name="Picture 3" descr="Medical Recor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855" y="1752600"/>
            <a:ext cx="308314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Medical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patient must have their own medical record.</a:t>
            </a:r>
          </a:p>
          <a:p>
            <a:r>
              <a:rPr lang="en-US" dirty="0" smtClean="0"/>
              <a:t>Records must be easily able to be retrieved.</a:t>
            </a:r>
          </a:p>
          <a:p>
            <a:r>
              <a:rPr lang="en-US" dirty="0" smtClean="0"/>
              <a:t>Medical records must be complete and well-organized (should follow SOAP format).</a:t>
            </a:r>
          </a:p>
          <a:p>
            <a:r>
              <a:rPr lang="en-US" dirty="0" smtClean="0"/>
              <a:t>Records should be composed as legal documents that can be admissible in court if needed.</a:t>
            </a:r>
          </a:p>
          <a:p>
            <a:r>
              <a:rPr lang="en-US" dirty="0" smtClean="0"/>
              <a:t>Legibility of records is a must!</a:t>
            </a:r>
          </a:p>
        </p:txBody>
      </p:sp>
      <p:pic>
        <p:nvPicPr>
          <p:cNvPr id="4" name="Picture 3" descr="medical_soap_note_format_button-p145299258820953049qd2b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114800"/>
            <a:ext cx="2590800" cy="2590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141_slide">
  <a:themeElements>
    <a:clrScheme name="Office Theme 2">
      <a:dk1>
        <a:srgbClr val="000000"/>
      </a:dk1>
      <a:lt1>
        <a:srgbClr val="CCCC66"/>
      </a:lt1>
      <a:dk2>
        <a:srgbClr val="000000"/>
      </a:dk2>
      <a:lt2>
        <a:srgbClr val="CCCCCC"/>
      </a:lt2>
      <a:accent1>
        <a:srgbClr val="806A00"/>
      </a:accent1>
      <a:accent2>
        <a:srgbClr val="517300"/>
      </a:accent2>
      <a:accent3>
        <a:srgbClr val="E2E2B8"/>
      </a:accent3>
      <a:accent4>
        <a:srgbClr val="000000"/>
      </a:accent4>
      <a:accent5>
        <a:srgbClr val="C0B9AA"/>
      </a:accent5>
      <a:accent6>
        <a:srgbClr val="496800"/>
      </a:accent6>
      <a:hlink>
        <a:srgbClr val="595900"/>
      </a:hlink>
      <a:folHlink>
        <a:srgbClr val="135E2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66"/>
        </a:lt1>
        <a:dk2>
          <a:srgbClr val="000000"/>
        </a:dk2>
        <a:lt2>
          <a:srgbClr val="CCCCCC"/>
        </a:lt2>
        <a:accent1>
          <a:srgbClr val="6A7800"/>
        </a:accent1>
        <a:accent2>
          <a:srgbClr val="6B6B00"/>
        </a:accent2>
        <a:accent3>
          <a:srgbClr val="E2E2B8"/>
        </a:accent3>
        <a:accent4>
          <a:srgbClr val="000000"/>
        </a:accent4>
        <a:accent5>
          <a:srgbClr val="B9BEAA"/>
        </a:accent5>
        <a:accent6>
          <a:srgbClr val="606000"/>
        </a:accent6>
        <a:hlink>
          <a:srgbClr val="566100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66"/>
        </a:lt1>
        <a:dk2>
          <a:srgbClr val="000000"/>
        </a:dk2>
        <a:lt2>
          <a:srgbClr val="CCCCCC"/>
        </a:lt2>
        <a:accent1>
          <a:srgbClr val="806A00"/>
        </a:accent1>
        <a:accent2>
          <a:srgbClr val="517300"/>
        </a:accent2>
        <a:accent3>
          <a:srgbClr val="E2E2B8"/>
        </a:accent3>
        <a:accent4>
          <a:srgbClr val="000000"/>
        </a:accent4>
        <a:accent5>
          <a:srgbClr val="C0B9AA"/>
        </a:accent5>
        <a:accent6>
          <a:srgbClr val="496800"/>
        </a:accent6>
        <a:hlink>
          <a:srgbClr val="595900"/>
        </a:hlink>
        <a:folHlink>
          <a:srgbClr val="135E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66"/>
        </a:lt1>
        <a:dk2>
          <a:srgbClr val="000000"/>
        </a:dk2>
        <a:lt2>
          <a:srgbClr val="CCCCCC"/>
        </a:lt2>
        <a:accent1>
          <a:srgbClr val="8C4242"/>
        </a:accent1>
        <a:accent2>
          <a:srgbClr val="616100"/>
        </a:accent2>
        <a:accent3>
          <a:srgbClr val="E2E2B8"/>
        </a:accent3>
        <a:accent4>
          <a:srgbClr val="000000"/>
        </a:accent4>
        <a:accent5>
          <a:srgbClr val="C5B0B0"/>
        </a:accent5>
        <a:accent6>
          <a:srgbClr val="575700"/>
        </a:accent6>
        <a:hlink>
          <a:srgbClr val="731E5C"/>
        </a:hlink>
        <a:folHlink>
          <a:srgbClr val="473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66"/>
        </a:lt1>
        <a:dk2>
          <a:srgbClr val="000000"/>
        </a:dk2>
        <a:lt2>
          <a:srgbClr val="CCCCCC"/>
        </a:lt2>
        <a:accent1>
          <a:srgbClr val="31677A"/>
        </a:accent1>
        <a:accent2>
          <a:srgbClr val="8C512A"/>
        </a:accent2>
        <a:accent3>
          <a:srgbClr val="E2E2B8"/>
        </a:accent3>
        <a:accent4>
          <a:srgbClr val="000000"/>
        </a:accent4>
        <a:accent5>
          <a:srgbClr val="ADB8BE"/>
        </a:accent5>
        <a:accent6>
          <a:srgbClr val="7E4925"/>
        </a:accent6>
        <a:hlink>
          <a:srgbClr val="5F42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A7800"/>
        </a:accent1>
        <a:accent2>
          <a:srgbClr val="6B6B00"/>
        </a:accent2>
        <a:accent3>
          <a:srgbClr val="FFFFFF"/>
        </a:accent3>
        <a:accent4>
          <a:srgbClr val="000000"/>
        </a:accent4>
        <a:accent5>
          <a:srgbClr val="B9BEAA"/>
        </a:accent5>
        <a:accent6>
          <a:srgbClr val="606000"/>
        </a:accent6>
        <a:hlink>
          <a:srgbClr val="566100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6A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C0B9AA"/>
        </a:accent5>
        <a:accent6>
          <a:srgbClr val="496800"/>
        </a:accent6>
        <a:hlink>
          <a:srgbClr val="595900"/>
        </a:hlink>
        <a:folHlink>
          <a:srgbClr val="135E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4242"/>
        </a:accent1>
        <a:accent2>
          <a:srgbClr val="616100"/>
        </a:accent2>
        <a:accent3>
          <a:srgbClr val="FFFFFF"/>
        </a:accent3>
        <a:accent4>
          <a:srgbClr val="000000"/>
        </a:accent4>
        <a:accent5>
          <a:srgbClr val="C5B0B0"/>
        </a:accent5>
        <a:accent6>
          <a:srgbClr val="575700"/>
        </a:accent6>
        <a:hlink>
          <a:srgbClr val="731E5C"/>
        </a:hlink>
        <a:folHlink>
          <a:srgbClr val="473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677A"/>
        </a:accent1>
        <a:accent2>
          <a:srgbClr val="8C512A"/>
        </a:accent2>
        <a:accent3>
          <a:srgbClr val="FFFFFF"/>
        </a:accent3>
        <a:accent4>
          <a:srgbClr val="000000"/>
        </a:accent4>
        <a:accent5>
          <a:srgbClr val="ADB8BE"/>
        </a:accent5>
        <a:accent6>
          <a:srgbClr val="7E4925"/>
        </a:accent6>
        <a:hlink>
          <a:srgbClr val="5F42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66"/>
      </a:lt1>
      <a:dk2>
        <a:srgbClr val="000000"/>
      </a:dk2>
      <a:lt2>
        <a:srgbClr val="CCCCCC"/>
      </a:lt2>
      <a:accent1>
        <a:srgbClr val="806A00"/>
      </a:accent1>
      <a:accent2>
        <a:srgbClr val="517300"/>
      </a:accent2>
      <a:accent3>
        <a:srgbClr val="E2E2B8"/>
      </a:accent3>
      <a:accent4>
        <a:srgbClr val="000000"/>
      </a:accent4>
      <a:accent5>
        <a:srgbClr val="C0B9AA"/>
      </a:accent5>
      <a:accent6>
        <a:srgbClr val="496800"/>
      </a:accent6>
      <a:hlink>
        <a:srgbClr val="595900"/>
      </a:hlink>
      <a:folHlink>
        <a:srgbClr val="135E2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66"/>
        </a:lt1>
        <a:dk2>
          <a:srgbClr val="000000"/>
        </a:dk2>
        <a:lt2>
          <a:srgbClr val="CCCCCC"/>
        </a:lt2>
        <a:accent1>
          <a:srgbClr val="6A7800"/>
        </a:accent1>
        <a:accent2>
          <a:srgbClr val="6B6B00"/>
        </a:accent2>
        <a:accent3>
          <a:srgbClr val="E2E2B8"/>
        </a:accent3>
        <a:accent4>
          <a:srgbClr val="000000"/>
        </a:accent4>
        <a:accent5>
          <a:srgbClr val="B9BEAA"/>
        </a:accent5>
        <a:accent6>
          <a:srgbClr val="606000"/>
        </a:accent6>
        <a:hlink>
          <a:srgbClr val="566100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66"/>
        </a:lt1>
        <a:dk2>
          <a:srgbClr val="000000"/>
        </a:dk2>
        <a:lt2>
          <a:srgbClr val="CCCCCC"/>
        </a:lt2>
        <a:accent1>
          <a:srgbClr val="806A00"/>
        </a:accent1>
        <a:accent2>
          <a:srgbClr val="517300"/>
        </a:accent2>
        <a:accent3>
          <a:srgbClr val="E2E2B8"/>
        </a:accent3>
        <a:accent4>
          <a:srgbClr val="000000"/>
        </a:accent4>
        <a:accent5>
          <a:srgbClr val="C0B9AA"/>
        </a:accent5>
        <a:accent6>
          <a:srgbClr val="496800"/>
        </a:accent6>
        <a:hlink>
          <a:srgbClr val="595900"/>
        </a:hlink>
        <a:folHlink>
          <a:srgbClr val="135E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66"/>
        </a:lt1>
        <a:dk2>
          <a:srgbClr val="000000"/>
        </a:dk2>
        <a:lt2>
          <a:srgbClr val="CCCCCC"/>
        </a:lt2>
        <a:accent1>
          <a:srgbClr val="8C4242"/>
        </a:accent1>
        <a:accent2>
          <a:srgbClr val="616100"/>
        </a:accent2>
        <a:accent3>
          <a:srgbClr val="E2E2B8"/>
        </a:accent3>
        <a:accent4>
          <a:srgbClr val="000000"/>
        </a:accent4>
        <a:accent5>
          <a:srgbClr val="C5B0B0"/>
        </a:accent5>
        <a:accent6>
          <a:srgbClr val="575700"/>
        </a:accent6>
        <a:hlink>
          <a:srgbClr val="731E5C"/>
        </a:hlink>
        <a:folHlink>
          <a:srgbClr val="473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66"/>
        </a:lt1>
        <a:dk2>
          <a:srgbClr val="000000"/>
        </a:dk2>
        <a:lt2>
          <a:srgbClr val="CCCCCC"/>
        </a:lt2>
        <a:accent1>
          <a:srgbClr val="31677A"/>
        </a:accent1>
        <a:accent2>
          <a:srgbClr val="8C512A"/>
        </a:accent2>
        <a:accent3>
          <a:srgbClr val="E2E2B8"/>
        </a:accent3>
        <a:accent4>
          <a:srgbClr val="000000"/>
        </a:accent4>
        <a:accent5>
          <a:srgbClr val="ADB8BE"/>
        </a:accent5>
        <a:accent6>
          <a:srgbClr val="7E4925"/>
        </a:accent6>
        <a:hlink>
          <a:srgbClr val="5F42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A7800"/>
        </a:accent1>
        <a:accent2>
          <a:srgbClr val="6B6B00"/>
        </a:accent2>
        <a:accent3>
          <a:srgbClr val="FFFFFF"/>
        </a:accent3>
        <a:accent4>
          <a:srgbClr val="000000"/>
        </a:accent4>
        <a:accent5>
          <a:srgbClr val="B9BEAA"/>
        </a:accent5>
        <a:accent6>
          <a:srgbClr val="606000"/>
        </a:accent6>
        <a:hlink>
          <a:srgbClr val="566100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6A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C0B9AA"/>
        </a:accent5>
        <a:accent6>
          <a:srgbClr val="496800"/>
        </a:accent6>
        <a:hlink>
          <a:srgbClr val="595900"/>
        </a:hlink>
        <a:folHlink>
          <a:srgbClr val="135E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4242"/>
        </a:accent1>
        <a:accent2>
          <a:srgbClr val="616100"/>
        </a:accent2>
        <a:accent3>
          <a:srgbClr val="FFFFFF"/>
        </a:accent3>
        <a:accent4>
          <a:srgbClr val="000000"/>
        </a:accent4>
        <a:accent5>
          <a:srgbClr val="C5B0B0"/>
        </a:accent5>
        <a:accent6>
          <a:srgbClr val="575700"/>
        </a:accent6>
        <a:hlink>
          <a:srgbClr val="731E5C"/>
        </a:hlink>
        <a:folHlink>
          <a:srgbClr val="473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677A"/>
        </a:accent1>
        <a:accent2>
          <a:srgbClr val="8C512A"/>
        </a:accent2>
        <a:accent3>
          <a:srgbClr val="FFFFFF"/>
        </a:accent3>
        <a:accent4>
          <a:srgbClr val="000000"/>
        </a:accent4>
        <a:accent5>
          <a:srgbClr val="ADB8BE"/>
        </a:accent5>
        <a:accent6>
          <a:srgbClr val="7E4925"/>
        </a:accent6>
        <a:hlink>
          <a:srgbClr val="5F42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med_0141_slide</Template>
  <TotalTime>68</TotalTime>
  <Words>823</Words>
  <Application>Microsoft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med_0141_slide</vt:lpstr>
      <vt:lpstr>1_Default Design</vt:lpstr>
      <vt:lpstr>Medical Records</vt:lpstr>
      <vt:lpstr>Introduction</vt:lpstr>
      <vt:lpstr>Types of Medical Records</vt:lpstr>
      <vt:lpstr>Legibility of Medical Records</vt:lpstr>
      <vt:lpstr>Choosing a File System</vt:lpstr>
      <vt:lpstr>Paper Records</vt:lpstr>
      <vt:lpstr>Computerized Medical Records</vt:lpstr>
      <vt:lpstr>Medical Records Release</vt:lpstr>
      <vt:lpstr>Establishing a Medical Record</vt:lpstr>
      <vt:lpstr>Slide 10</vt:lpstr>
      <vt:lpstr>What is included in a medical record?</vt:lpstr>
      <vt:lpstr>Taking A History</vt:lpstr>
      <vt:lpstr>Problem Oriented Medical Record (POMR)</vt:lpstr>
      <vt:lpstr>Accurately Recording </vt:lpstr>
      <vt:lpstr>Herd Health Records</vt:lpstr>
      <vt:lpstr>Purging Medical Records</vt:lpstr>
      <vt:lpstr>Client Discharge Instructions</vt:lpstr>
      <vt:lpstr>Radiographs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Records</dc:title>
  <dc:creator>KRISTA</dc:creator>
  <cp:lastModifiedBy>KRISTA</cp:lastModifiedBy>
  <cp:revision>7</cp:revision>
  <dcterms:created xsi:type="dcterms:W3CDTF">2011-07-21T21:22:05Z</dcterms:created>
  <dcterms:modified xsi:type="dcterms:W3CDTF">2011-07-21T22:30:38Z</dcterms:modified>
</cp:coreProperties>
</file>